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6" r:id="rId5"/>
    <p:sldId id="303" r:id="rId6"/>
    <p:sldId id="268" r:id="rId7"/>
    <p:sldId id="264" r:id="rId8"/>
    <p:sldId id="274" r:id="rId9"/>
    <p:sldId id="308" r:id="rId10"/>
    <p:sldId id="309" r:id="rId11"/>
    <p:sldId id="311" r:id="rId12"/>
    <p:sldId id="310" r:id="rId13"/>
    <p:sldId id="312" r:id="rId14"/>
    <p:sldId id="302" r:id="rId15"/>
    <p:sldId id="286" r:id="rId16"/>
    <p:sldId id="294" r:id="rId17"/>
    <p:sldId id="289" r:id="rId18"/>
    <p:sldId id="25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a" initials="N" lastIdx="1" clrIdx="0">
    <p:extLst>
      <p:ext uri="{19B8F6BF-5375-455C-9EA6-DF929625EA0E}">
        <p15:presenceInfo xmlns:p15="http://schemas.microsoft.com/office/powerpoint/2012/main" userId="Nata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pPr/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fade/>
  </p:transition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zeljko.jovanovic@ftn.kg.ac.rs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tn.kg.ac.rs/upi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uros.pesovic@ftn.kg.ac.rs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zeljko.jovanovic@ftn.kg.ac.r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l.ftn.kg.ac.rs/" TargetMode="External"/><Relationship Id="rId5" Type="http://schemas.openxmlformats.org/officeDocument/2006/relationships/hyperlink" Target="http://ftn.kg.ac.rs/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l.ftn.kg.ac.rs/csl-zajednica/alumn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tn.kg.ac.rs/akreditacija202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0334" y="2216717"/>
            <a:ext cx="3843488" cy="3017519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sr-Cyrl-RS" sz="3200" b="1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УНИВЕРЗИТЕТ </a:t>
            </a:r>
          </a:p>
          <a:p>
            <a:pPr algn="ctr"/>
            <a:r>
              <a:rPr lang="sr-Cyrl-RS" sz="3200" b="1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 </a:t>
            </a:r>
          </a:p>
          <a:p>
            <a:pPr algn="ctr"/>
            <a:r>
              <a:rPr lang="sr-Cyrl-RS" sz="3200" b="1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КРАГУЈЕВЦУ</a:t>
            </a:r>
            <a:endParaRPr lang="sr-Cyrl-RS" sz="3200" b="1" dirty="0">
              <a:solidFill>
                <a:srgbClr val="C00000"/>
              </a:solidFill>
            </a:endParaRPr>
          </a:p>
          <a:p>
            <a:endParaRPr lang="sr-Cyrl-RS" b="1" dirty="0">
              <a:solidFill>
                <a:srgbClr val="C00000"/>
              </a:solidFill>
            </a:endParaRPr>
          </a:p>
          <a:p>
            <a:endParaRPr lang="sr-Cyrl-RS" b="1" dirty="0">
              <a:solidFill>
                <a:srgbClr val="C00000"/>
              </a:solidFill>
            </a:endParaRPr>
          </a:p>
          <a:p>
            <a:pPr algn="ctr"/>
            <a:endParaRPr lang="sr-Cyrl-RS" b="1" dirty="0">
              <a:solidFill>
                <a:srgbClr val="C00000"/>
              </a:solidFill>
            </a:endParaRPr>
          </a:p>
          <a:p>
            <a:pPr algn="ctr"/>
            <a:endParaRPr lang="sr-Cyrl-RS" b="1" dirty="0">
              <a:solidFill>
                <a:srgbClr val="C00000"/>
              </a:solidFill>
            </a:endParaRPr>
          </a:p>
          <a:p>
            <a:pPr algn="ctr"/>
            <a:r>
              <a:rPr lang="sr-Cyrl-RS" sz="24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       </a:t>
            </a:r>
            <a:endParaRPr lang="sr-Cyrl-RS" sz="24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40F460C-2329-415F-B87B-388A570B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517" y="2308624"/>
            <a:ext cx="900111" cy="11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F1A5F89-BF96-4BF4-8249-005A761A2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752966"/>
            <a:ext cx="1018682" cy="101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EA3122D-3A71-4B1E-9E84-FC4F269F9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212" y="752966"/>
            <a:ext cx="6781799" cy="1266824"/>
          </a:xfrm>
        </p:spPr>
        <p:txBody>
          <a:bodyPr>
            <a:noAutofit/>
          </a:bodyPr>
          <a:lstStyle/>
          <a:p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акултет техничких наука </a:t>
            </a:r>
            <a:b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                  у Чачку</a:t>
            </a:r>
            <a:b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86345-0C70-4ECC-8822-DACB51B6B50D}"/>
              </a:ext>
            </a:extLst>
          </p:cNvPr>
          <p:cNvSpPr txBox="1"/>
          <p:nvPr/>
        </p:nvSpPr>
        <p:spPr>
          <a:xfrm>
            <a:off x="871178" y="5086350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Основан 1975.</a:t>
            </a:r>
            <a:endParaRPr lang="en-US" sz="2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CD4312-64A4-4E6D-91AD-AC51975A1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51" y="1994165"/>
            <a:ext cx="6888337" cy="2941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D13416-9E8C-48CF-A5A7-804335C216A5}"/>
              </a:ext>
            </a:extLst>
          </p:cNvPr>
          <p:cNvSpPr txBox="1"/>
          <p:nvPr/>
        </p:nvSpPr>
        <p:spPr>
          <a:xfrm>
            <a:off x="7459492" y="4230834"/>
            <a:ext cx="26172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400" b="1" spc="50" dirty="0">
                <a:ln w="0">
                  <a:noFill/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РАЧУНАРСКО </a:t>
            </a:r>
          </a:p>
          <a:p>
            <a:pPr algn="ctr"/>
            <a:r>
              <a:rPr lang="sr-Cyrl-RS" sz="2400" b="1" spc="50" dirty="0">
                <a:ln w="0">
                  <a:noFill/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</a:t>
            </a:r>
          </a:p>
          <a:p>
            <a:pPr algn="ctr"/>
            <a:r>
              <a:rPr lang="sr-Cyrl-RS" sz="2400" b="1" spc="50" dirty="0">
                <a:ln w="0">
                  <a:noFill/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СОФТВЕРСКО </a:t>
            </a:r>
          </a:p>
          <a:p>
            <a:pPr algn="ctr"/>
            <a:r>
              <a:rPr lang="sr-Cyrl-RS" sz="2400" b="1" spc="50" dirty="0">
                <a:ln w="0">
                  <a:noFill/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ИНЖЕЊЕРСТВО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08DAB-59F4-49BD-A4F5-0011773FDDBA}"/>
              </a:ext>
            </a:extLst>
          </p:cNvPr>
          <p:cNvSpPr txBox="1"/>
          <p:nvPr/>
        </p:nvSpPr>
        <p:spPr>
          <a:xfrm>
            <a:off x="796301" y="5910255"/>
            <a:ext cx="610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b="1" dirty="0"/>
              <a:t>др Жељко Јовановић, доцент, шеф студијског програма, </a:t>
            </a:r>
            <a:r>
              <a:rPr lang="en-US" sz="1800" b="1" dirty="0">
                <a:hlinkClick r:id="rId6"/>
              </a:rPr>
              <a:t>zeljko.jovanovic@ftn.kg.ac.rs</a:t>
            </a:r>
            <a:endParaRPr lang="en-US" sz="1800" b="1" dirty="0"/>
          </a:p>
          <a:p>
            <a:endParaRPr lang="sr-Cyrl-RS" sz="1800" b="1" dirty="0"/>
          </a:p>
        </p:txBody>
      </p:sp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1474330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7FE2EB-BD77-4562-8064-A8FB5B94336E}"/>
              </a:ext>
            </a:extLst>
          </p:cNvPr>
          <p:cNvSpPr txBox="1">
            <a:spLocks/>
          </p:cNvSpPr>
          <p:nvPr/>
        </p:nvSpPr>
        <p:spPr>
          <a:xfrm>
            <a:off x="2634143" y="1206323"/>
            <a:ext cx="8824270" cy="1474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00000"/>
              </a:lnSpc>
            </a:pPr>
            <a:r>
              <a:rPr lang="sr-Cyrl-RS" sz="2800" b="1" dirty="0">
                <a:solidFill>
                  <a:srgbClr val="0070C0"/>
                </a:solidFill>
              </a:rPr>
              <a:t>РАЧУНАРСКО И СОФТВЕРСКО ИНЖЕЊЕРСТВО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0432CA-2DE0-4F7E-AD81-56311F9BE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73443"/>
            <a:ext cx="10820400" cy="4387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/>
              <a:t>Наши у студијским размена у </a:t>
            </a:r>
            <a:r>
              <a:rPr lang="sr-Cyrl-RS" b="1" dirty="0" err="1"/>
              <a:t>иностранств</a:t>
            </a:r>
            <a:r>
              <a:rPr lang="en-US" b="1" dirty="0"/>
              <a:t>y</a:t>
            </a:r>
          </a:p>
          <a:p>
            <a:pPr marL="0" indent="0">
              <a:buNone/>
            </a:pPr>
            <a:endParaRPr lang="sr-Cyrl-RS" b="1" dirty="0"/>
          </a:p>
          <a:p>
            <a:r>
              <a:rPr lang="sr-Cyrl-RS" dirty="0"/>
              <a:t>Михајло Кнежевић – </a:t>
            </a:r>
            <a:r>
              <a:rPr lang="en-US" dirty="0"/>
              <a:t>Fujitsu Siemens</a:t>
            </a:r>
            <a:r>
              <a:rPr lang="sr-Cyrl-RS" dirty="0"/>
              <a:t>, Немачка, 2021</a:t>
            </a:r>
          </a:p>
          <a:p>
            <a:r>
              <a:rPr lang="sr-Cyrl-RS" dirty="0"/>
              <a:t>Милан Јелисавчић – Докторат</a:t>
            </a:r>
            <a:r>
              <a:rPr lang="en-US" dirty="0"/>
              <a:t>,</a:t>
            </a:r>
            <a:r>
              <a:rPr lang="en-US" dirty="0" err="1"/>
              <a:t>Vrije</a:t>
            </a:r>
            <a:r>
              <a:rPr lang="en-US" dirty="0"/>
              <a:t> University</a:t>
            </a:r>
            <a:r>
              <a:rPr lang="sr-Cyrl-RS" dirty="0"/>
              <a:t>, </a:t>
            </a:r>
            <a:r>
              <a:rPr lang="en-US" dirty="0"/>
              <a:t>Amsterdam</a:t>
            </a:r>
            <a:r>
              <a:rPr lang="sr-Cyrl-RS" dirty="0"/>
              <a:t>, 2017</a:t>
            </a:r>
          </a:p>
          <a:p>
            <a:r>
              <a:rPr lang="sr-Cyrl-RS" dirty="0"/>
              <a:t>Драгана Митровић – Ерасмус, Португал, 2017</a:t>
            </a:r>
          </a:p>
          <a:p>
            <a:r>
              <a:rPr lang="sr-Cyrl-RS" dirty="0"/>
              <a:t>Филип Вранешевић – </a:t>
            </a:r>
            <a:r>
              <a:rPr lang="en-US" dirty="0"/>
              <a:t>Fujitsu Siemens</a:t>
            </a:r>
            <a:r>
              <a:rPr lang="sr-Cyrl-RS" dirty="0"/>
              <a:t>, Немачка, 2015</a:t>
            </a:r>
            <a:endParaRPr lang="en-US" dirty="0"/>
          </a:p>
          <a:p>
            <a:endParaRPr lang="sr-Cyrl-RS" dirty="0"/>
          </a:p>
          <a:p>
            <a:endParaRPr lang="en-US" dirty="0"/>
          </a:p>
          <a:p>
            <a:r>
              <a:rPr lang="sr-Cyrl-RS" b="1" dirty="0"/>
              <a:t>ВИ СТЕ СЛЕДЕЋИ</a:t>
            </a:r>
            <a:r>
              <a:rPr lang="sr-Cyrl-R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08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907284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C6A04-94EA-4566-9BDC-1FA95CB5B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21" y="2576654"/>
            <a:ext cx="9491834" cy="3215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9A7346D-2E0D-4672-B08A-51B5EACEBCFF}"/>
              </a:ext>
            </a:extLst>
          </p:cNvPr>
          <p:cNvSpPr/>
          <p:nvPr/>
        </p:nvSpPr>
        <p:spPr>
          <a:xfrm>
            <a:off x="9086850" y="4545108"/>
            <a:ext cx="2114550" cy="16146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6E2F3919-59F0-42E2-BC7A-98C2DF7A0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645" y="4832768"/>
            <a:ext cx="1004959" cy="100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421E8A-215C-4FB3-B0B7-FE64600F9171}"/>
              </a:ext>
            </a:extLst>
          </p:cNvPr>
          <p:cNvSpPr txBox="1"/>
          <p:nvPr/>
        </p:nvSpPr>
        <p:spPr>
          <a:xfrm>
            <a:off x="3699382" y="5964057"/>
            <a:ext cx="4409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4"/>
              </a:rPr>
              <a:t>www.ftn.kg.ac.rs</a:t>
            </a:r>
            <a:r>
              <a:rPr lang="sr-Cyrl-RS" sz="2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4"/>
              </a:rPr>
              <a:t>/</a:t>
            </a:r>
            <a:r>
              <a:rPr lang="sr-Latn-RS" sz="2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4"/>
              </a:rPr>
              <a:t>upis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1ACACA-007A-49E0-B714-364CFDFC0304}"/>
              </a:ext>
            </a:extLst>
          </p:cNvPr>
          <p:cNvSpPr txBox="1"/>
          <p:nvPr/>
        </p:nvSpPr>
        <p:spPr>
          <a:xfrm>
            <a:off x="1522574" y="1300538"/>
            <a:ext cx="83995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ПУТ ДО ИНДЕКСА</a:t>
            </a:r>
          </a:p>
          <a:p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Припремна настава за пријемни испит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149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1474330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7FE2EB-BD77-4562-8064-A8FB5B94336E}"/>
              </a:ext>
            </a:extLst>
          </p:cNvPr>
          <p:cNvSpPr txBox="1">
            <a:spLocks/>
          </p:cNvSpPr>
          <p:nvPr/>
        </p:nvSpPr>
        <p:spPr>
          <a:xfrm>
            <a:off x="1004084" y="1377614"/>
            <a:ext cx="8665389" cy="1644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r-Cyrl-RS" sz="26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l"/>
            <a:r>
              <a:rPr lang="sr-Latn-RS" sz="26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  <a:r>
              <a:rPr lang="sr-Cyrl-RS" sz="26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НЛАЈН ПРИПРЕМНА НАСТАВА ЗА ПРИЈЕМНИ</a:t>
            </a:r>
            <a:endParaRPr lang="sr-Latn-RS" sz="26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sr-Cyrl-RS" sz="30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AD695F-8415-427F-A895-11CC302ED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18"/>
          <a:stretch/>
        </p:blipFill>
        <p:spPr>
          <a:xfrm>
            <a:off x="866557" y="2874609"/>
            <a:ext cx="4295072" cy="237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613F9F2-5018-4F15-884A-24743A3282A7}"/>
              </a:ext>
            </a:extLst>
          </p:cNvPr>
          <p:cNvSpPr txBox="1">
            <a:spLocks/>
          </p:cNvSpPr>
          <p:nvPr/>
        </p:nvSpPr>
        <p:spPr>
          <a:xfrm>
            <a:off x="6158015" y="2882714"/>
            <a:ext cx="5855309" cy="37177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sr-Cyrl-RS" sz="3800" b="1" cap="none" spc="50" dirty="0">
                <a:ln w="0">
                  <a:noFill/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МАТЕМАТИКА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sr-Cyrl-RS" sz="3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ФИЗИКА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sr-Cyrl-RS" sz="3800" b="1" cap="none" spc="50" dirty="0">
                <a:ln w="0">
                  <a:noFill/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ОСНОВЕ  ЕЛЕКТРОТЕХНИКЕ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sr-Cyrl-RS" sz="3800" b="1" cap="none" spc="50" dirty="0">
                <a:ln w="0">
                  <a:noFill/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ИНФОРМАТИКА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sr-Cyrl-RS" sz="3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ОРГАНИЗАЦИЈА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sr-Cyrl-RS" sz="3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ТЕСТ ЗНАЊА</a:t>
            </a:r>
            <a:endParaRPr lang="en-US" sz="3800" b="1" cap="none" spc="50" dirty="0">
              <a:ln w="0"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3800" b="1" cap="none" spc="50" dirty="0">
              <a:ln w="0"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sr-Cyrl-CS" sz="3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</a:t>
            </a:r>
            <a:r>
              <a:rPr lang="sr-Cyrl-RS" sz="3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лавом бојом су обележени предмети који се могу полагати за упис на Рачунарско и софтверско инжењерство</a:t>
            </a: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5BDB8D-5ECE-4FE1-819E-F4F60A3DAA3F}"/>
              </a:ext>
            </a:extLst>
          </p:cNvPr>
          <p:cNvSpPr txBox="1"/>
          <p:nvPr/>
        </p:nvSpPr>
        <p:spPr>
          <a:xfrm>
            <a:off x="667965" y="5862687"/>
            <a:ext cx="4409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www.ftn.kg.ac.rs</a:t>
            </a:r>
            <a:r>
              <a:rPr lang="sr-Cyrl-RS" sz="2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/</a:t>
            </a:r>
            <a:r>
              <a:rPr lang="sr-Latn-RS" sz="2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upis</a:t>
            </a:r>
            <a:endParaRPr lang="en-US" sz="2800" dirty="0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A0812F7F-0EAF-4E19-9376-7BA328553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734" y="2016159"/>
            <a:ext cx="1400213" cy="140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6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802669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7FE2EB-BD77-4562-8064-A8FB5B94336E}"/>
              </a:ext>
            </a:extLst>
          </p:cNvPr>
          <p:cNvSpPr txBox="1">
            <a:spLocks/>
          </p:cNvSpPr>
          <p:nvPr/>
        </p:nvSpPr>
        <p:spPr>
          <a:xfrm>
            <a:off x="1070058" y="1587360"/>
            <a:ext cx="5497795" cy="738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СА ВАМА ДО ОСТВАРЕЊА ЦИЉА</a:t>
            </a:r>
            <a:endParaRPr lang="sr-Latn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520780-6BB3-4992-AD98-0310217295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03"/>
          <a:stretch/>
        </p:blipFill>
        <p:spPr>
          <a:xfrm>
            <a:off x="7616722" y="2584939"/>
            <a:ext cx="3589682" cy="3121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4B3F8-FC4C-4E8E-8896-3DF84386B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96" y="2422405"/>
            <a:ext cx="2722155" cy="3629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A4F21A-8FE8-4C4C-A31D-5876289CDD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68" t="23395" r="19428" b="1411"/>
          <a:stretch/>
        </p:blipFill>
        <p:spPr>
          <a:xfrm>
            <a:off x="4635488" y="2504373"/>
            <a:ext cx="2068075" cy="3465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DDF4F62-B7B1-46A2-8672-323466D54F05}"/>
              </a:ext>
            </a:extLst>
          </p:cNvPr>
          <p:cNvSpPr txBox="1">
            <a:spLocks/>
          </p:cNvSpPr>
          <p:nvPr/>
        </p:nvSpPr>
        <p:spPr>
          <a:xfrm>
            <a:off x="6703563" y="5969977"/>
            <a:ext cx="4897315" cy="6737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УПИС У ПРВУ ГОДИНУ СТУДИЈА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   </a:t>
            </a:r>
            <a:endParaRPr lang="sr-Latn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776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1474330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7FE2EB-BD77-4562-8064-A8FB5B94336E}"/>
              </a:ext>
            </a:extLst>
          </p:cNvPr>
          <p:cNvSpPr txBox="1">
            <a:spLocks/>
          </p:cNvSpPr>
          <p:nvPr/>
        </p:nvSpPr>
        <p:spPr>
          <a:xfrm>
            <a:off x="1520299" y="1603026"/>
            <a:ext cx="4631001" cy="78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4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СТУДЕНТСКИ ЖИВОТ</a:t>
            </a: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0D9A7E-A691-47E4-B9B8-C39BE5EA702C}"/>
              </a:ext>
            </a:extLst>
          </p:cNvPr>
          <p:cNvSpPr txBox="1">
            <a:spLocks/>
          </p:cNvSpPr>
          <p:nvPr/>
        </p:nvSpPr>
        <p:spPr>
          <a:xfrm>
            <a:off x="-171431" y="3171884"/>
            <a:ext cx="2048356" cy="485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0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 П О Р Т</a:t>
            </a:r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A1165-7E55-46AA-9FDB-AB926A4ED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7" t="10867" r="53426"/>
          <a:stretch/>
        </p:blipFill>
        <p:spPr>
          <a:xfrm>
            <a:off x="1876925" y="2387455"/>
            <a:ext cx="2642321" cy="1941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01BA7C-5144-4DC1-8D14-292C43A4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2" y="4658526"/>
            <a:ext cx="3066838" cy="2036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72D212-07DF-49C6-8721-7EFC00D86E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28" t="4176"/>
          <a:stretch/>
        </p:blipFill>
        <p:spPr>
          <a:xfrm>
            <a:off x="4768534" y="2452956"/>
            <a:ext cx="2298070" cy="3854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A97D68-7176-426D-96CB-2EF25602C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0367" y="1908394"/>
            <a:ext cx="4805527" cy="48404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4E4220A-7D47-4C0F-8B5B-6B545A1BB9EC}"/>
              </a:ext>
            </a:extLst>
          </p:cNvPr>
          <p:cNvSpPr txBox="1">
            <a:spLocks/>
          </p:cNvSpPr>
          <p:nvPr/>
        </p:nvSpPr>
        <p:spPr>
          <a:xfrm>
            <a:off x="7400576" y="2251744"/>
            <a:ext cx="4631001" cy="44433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0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У КРУГУ ОД 200м око факултета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Cyrl-RS" sz="20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20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ФАКУЛТЕТ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20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СТУДЕНТСКИ ДОМ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20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МЕНЗА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20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СПОРТСКИ ТЕРЕНИ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20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КОШАРКА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20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ФУДБАЛ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20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ОДБОЈКА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20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ТЕНИС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Cyrl-RS" sz="20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20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БАЗЕН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20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МОРАВА, купалиште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Cyrl-RS" sz="20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Најлепши студентски комплекс у земљи</a:t>
            </a: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3797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284" y="64996"/>
            <a:ext cx="7875824" cy="1157250"/>
          </a:xfrm>
        </p:spPr>
        <p:txBody>
          <a:bodyPr anchor="t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</a:t>
            </a:r>
            <a:b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 Чачку</a:t>
            </a:r>
            <a:endParaRPr lang="en-US" sz="2800" dirty="0">
              <a:solidFill>
                <a:srgbClr val="A5002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85170-F736-499D-93C1-38F3367CD822}"/>
              </a:ext>
            </a:extLst>
          </p:cNvPr>
          <p:cNvSpPr/>
          <p:nvPr/>
        </p:nvSpPr>
        <p:spPr>
          <a:xfrm>
            <a:off x="3623892" y="1116622"/>
            <a:ext cx="8113216" cy="21124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A4CCC2E7-89C0-4475-83E4-4D1743336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3" y="64996"/>
            <a:ext cx="1470293" cy="147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D6A31C-711D-4AFA-90BE-70E9EB1CD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03" y="1877100"/>
            <a:ext cx="2327850" cy="155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4C029AA-3C5A-4A38-B0F5-DE92D82286E2}"/>
              </a:ext>
            </a:extLst>
          </p:cNvPr>
          <p:cNvSpPr txBox="1"/>
          <p:nvPr/>
        </p:nvSpPr>
        <p:spPr>
          <a:xfrm>
            <a:off x="3915784" y="5588100"/>
            <a:ext cx="8276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000" b="1" dirty="0">
                <a:solidFill>
                  <a:srgbClr val="0070C0"/>
                </a:solidFill>
              </a:rPr>
            </a:br>
            <a:r>
              <a:rPr lang="sr-Cyrl-RS" sz="2000" b="1" dirty="0">
                <a:solidFill>
                  <a:srgbClr val="0070C0"/>
                </a:solidFill>
              </a:rPr>
              <a:t>Сајт факултета, </a:t>
            </a:r>
            <a:r>
              <a:rPr lang="en-US" sz="2000" b="1" dirty="0">
                <a:solidFill>
                  <a:srgbClr val="0070C0"/>
                </a:solidFill>
                <a:hlinkClick r:id="rId5"/>
              </a:rPr>
              <a:t>http://ftn.kg.ac.rs/</a:t>
            </a:r>
            <a:endParaRPr lang="sr-Cyrl-RS" sz="2000" b="1" dirty="0">
              <a:solidFill>
                <a:srgbClr val="0070C0"/>
              </a:solidFill>
            </a:endParaRPr>
          </a:p>
          <a:p>
            <a:pPr algn="ctr"/>
            <a:r>
              <a:rPr lang="sr-Cyrl-RS" sz="2000" b="1" dirty="0">
                <a:solidFill>
                  <a:srgbClr val="0070C0"/>
                </a:solidFill>
              </a:rPr>
              <a:t>Сајт </a:t>
            </a:r>
            <a:r>
              <a:rPr lang="en-US" sz="2000" b="1" dirty="0">
                <a:solidFill>
                  <a:srgbClr val="0070C0"/>
                </a:solidFill>
              </a:rPr>
              <a:t>CSL </a:t>
            </a:r>
            <a:r>
              <a:rPr lang="sr-Cyrl-RS" sz="2000" b="1" dirty="0">
                <a:solidFill>
                  <a:srgbClr val="0070C0"/>
                </a:solidFill>
              </a:rPr>
              <a:t>лабораторије, </a:t>
            </a:r>
            <a:r>
              <a:rPr lang="en-US" sz="2000" b="1" dirty="0">
                <a:solidFill>
                  <a:srgbClr val="0070C0"/>
                </a:solidFill>
                <a:hlinkClick r:id="rId6"/>
              </a:rPr>
              <a:t>http://csl.ftn.kg.ac.rs/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46570F-AA36-4BE7-ABAB-4C9D8C1BB715}"/>
              </a:ext>
            </a:extLst>
          </p:cNvPr>
          <p:cNvSpPr txBox="1"/>
          <p:nvPr/>
        </p:nvSpPr>
        <p:spPr>
          <a:xfrm>
            <a:off x="3612059" y="1356567"/>
            <a:ext cx="81132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Добро дошли у тим ФТН - РСИ </a:t>
            </a:r>
          </a:p>
          <a:p>
            <a:endParaRPr lang="sr-Cyrl-RS" sz="2400" b="1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sr-Cyrl-RS" sz="2400" b="1" dirty="0">
                <a:solidFill>
                  <a:srgbClr val="0070C0"/>
                </a:solidFill>
              </a:rPr>
              <a:t>РАЧУНАРСКО И СОФТВЕРСКО ИНЖЕЊЕРСТВО</a:t>
            </a:r>
          </a:p>
          <a:p>
            <a:endParaRPr lang="sr-Cyrl-RS" sz="2400" b="1" dirty="0">
              <a:solidFill>
                <a:srgbClr val="0070C0"/>
              </a:solidFill>
            </a:endParaRPr>
          </a:p>
          <a:p>
            <a:r>
              <a:rPr lang="sr-Cyrl-RS" sz="2400" b="1" dirty="0"/>
              <a:t>Контакт особе:</a:t>
            </a:r>
            <a:endParaRPr lang="en-US" sz="2400" b="1" dirty="0"/>
          </a:p>
          <a:p>
            <a:endParaRPr lang="sr-Cyrl-R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/>
              <a:t>др Жељко Јовановић, доцент, шеф студијског програма, </a:t>
            </a:r>
            <a:r>
              <a:rPr lang="en-US" sz="2400" b="1" dirty="0">
                <a:hlinkClick r:id="rId7"/>
              </a:rPr>
              <a:t>zeljko.jovanovic@ftn.kg.ac.rs</a:t>
            </a:r>
            <a:endParaRPr lang="en-US" sz="2400" b="1" dirty="0"/>
          </a:p>
          <a:p>
            <a:endParaRPr lang="sr-Cyrl-R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/>
              <a:t>др Урош </a:t>
            </a:r>
            <a:r>
              <a:rPr lang="sr-Cyrl-RS" sz="2400" b="1" dirty="0" err="1"/>
              <a:t>Пешовић</a:t>
            </a:r>
            <a:r>
              <a:rPr lang="sr-Cyrl-RS" sz="2400" b="1" dirty="0"/>
              <a:t>, доцент, шеф катедре</a:t>
            </a:r>
            <a:r>
              <a:rPr lang="en-US" sz="2400" b="1" dirty="0"/>
              <a:t>, </a:t>
            </a:r>
            <a:r>
              <a:rPr lang="en-US" sz="2400" b="1" dirty="0">
                <a:hlinkClick r:id="rId8"/>
              </a:rPr>
              <a:t>uros.pesovic@ftn.kg.ac.rs</a:t>
            </a:r>
            <a:endParaRPr lang="en-US" sz="2400" b="1" dirty="0"/>
          </a:p>
          <a:p>
            <a:endParaRPr lang="sr-Cyrl-RS" sz="2400" b="1" dirty="0"/>
          </a:p>
          <a:p>
            <a:endParaRPr lang="sr-Cyrl-RS" sz="2400" b="1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sr-Cyrl-RS" sz="2400" b="1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689901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7FE2EB-BD77-4562-8064-A8FB5B94336E}"/>
              </a:ext>
            </a:extLst>
          </p:cNvPr>
          <p:cNvSpPr txBox="1">
            <a:spLocks/>
          </p:cNvSpPr>
          <p:nvPr/>
        </p:nvSpPr>
        <p:spPr>
          <a:xfrm>
            <a:off x="1032634" y="1367255"/>
            <a:ext cx="6496338" cy="78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4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ЗАШТО СТУДИРАТИ НА ФТН У ЧАЧКУ? </a:t>
            </a:r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BD8DD6-38DA-44E6-BC04-3A37F849C413}"/>
              </a:ext>
            </a:extLst>
          </p:cNvPr>
          <p:cNvSpPr txBox="1"/>
          <p:nvPr/>
        </p:nvSpPr>
        <p:spPr>
          <a:xfrm>
            <a:off x="5226957" y="2600051"/>
            <a:ext cx="6957010" cy="116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sr-Cyrl-R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Latn-C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авремен</a:t>
            </a:r>
            <a:r>
              <a:rPr lang="sr-Cyrl-R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 програме учења;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sr-Cyrl-R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Latn-C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актична</a:t>
            </a:r>
            <a:r>
              <a:rPr lang="sr-Cyrl-R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и теоријска</a:t>
            </a:r>
            <a:r>
              <a:rPr lang="sr-Latn-C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инжењерска знања и вештине</a:t>
            </a:r>
            <a:r>
              <a:rPr lang="sr-Cyrl-R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sr-Cyrl-R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sr-Latn-C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ироке могућности запошљавања</a:t>
            </a:r>
            <a:r>
              <a:rPr lang="sr-Cyrl-R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 земљи и свету</a:t>
            </a:r>
            <a:r>
              <a:rPr lang="sr-Cyrl-R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AD147-AF32-45D7-A0E2-046AA74F2C48}"/>
              </a:ext>
            </a:extLst>
          </p:cNvPr>
          <p:cNvSpPr txBox="1"/>
          <p:nvPr/>
        </p:nvSpPr>
        <p:spPr>
          <a:xfrm>
            <a:off x="1232071" y="2228089"/>
            <a:ext cx="609746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sr-Cyrl-R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ЗАТО што је образовање квалитетно и омогућава: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047692-6D93-4140-87E2-8732041D7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5" t="17907" r="51105"/>
          <a:stretch/>
        </p:blipFill>
        <p:spPr>
          <a:xfrm>
            <a:off x="463674" y="3181492"/>
            <a:ext cx="4589742" cy="3155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3DC165FA-398A-445D-9980-7CB77668F1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5670" y="4253863"/>
            <a:ext cx="3126233" cy="2083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07B7CB-50FB-4AD4-869F-62816730F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5685" y="3986725"/>
            <a:ext cx="1768980" cy="265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140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1474330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300" y="1377954"/>
            <a:ext cx="5974025" cy="525144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Cyrl-RS" sz="29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АКРЕДИТОВАН ФАКУЛТЕТ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Cyrl-RS" sz="2900" b="1" cap="none" spc="50" dirty="0">
                <a:ln w="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АКРЕДИТОВАНИ СТУДИЈСКИ ПРОГРАМИ</a:t>
            </a:r>
          </a:p>
          <a:p>
            <a:pPr marL="0" indent="0">
              <a:lnSpc>
                <a:spcPct val="100000"/>
              </a:lnSpc>
              <a:buNone/>
            </a:pPr>
            <a:endParaRPr lang="sr-Cyrl-RS" sz="24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Cyrl-RS" sz="29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Основне академске студије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Cyrl-RS" sz="2900" b="1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Мастер академске студије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Cyrl-RS" sz="29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Докторске академске студије</a:t>
            </a:r>
          </a:p>
          <a:p>
            <a:pPr marL="0" indent="0">
              <a:lnSpc>
                <a:spcPct val="100000"/>
              </a:lnSpc>
              <a:buNone/>
            </a:pPr>
            <a:endParaRPr lang="sr-Cyrl-RS" sz="29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Cyrl-RS" sz="2900" b="1" spc="50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Основне струковне студије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Cyrl-RS" sz="2900" b="1" cap="none" spc="50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Мастер струковне студије</a:t>
            </a:r>
          </a:p>
          <a:p>
            <a:pPr marL="0" indent="0">
              <a:lnSpc>
                <a:spcPct val="100000"/>
              </a:lnSpc>
              <a:buNone/>
            </a:pPr>
            <a:endParaRPr lang="sr-Cyrl-RS" sz="2400" b="1" cap="none" spc="50" dirty="0">
              <a:ln w="0"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Cyrl-RS" sz="29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САВРЕМЕН НАСТАВНИ ПРОЦЕС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Cyrl-RS" sz="29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ПРАКТИЧНА ИНЖЕЊЕРСКА ЗНАЊА И ВЕШТИНЕ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Cyrl-RS" sz="29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БРОЈНЕ МОГУЋНОСТИ ЗАПОШЉАВАЊА У ЗЕМЉИ И ИНОСТРАНСТВУ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Cyrl-RS" sz="2900" b="1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МОГУЋНОСТ БОРАВКА НА ИНОСТРАНИМ УНИВЕРЗИТЕТИМА У ТОКУ СТУДИЈА</a:t>
            </a:r>
            <a:endParaRPr lang="sr-Cyrl-RS" sz="2900" b="1" cap="none" spc="50" dirty="0">
              <a:ln w="0"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sr-Cyrl-RS" sz="24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B11-6C64-4AF7-86F4-2B73340D2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9" y="2494602"/>
            <a:ext cx="5084602" cy="3343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3AB5E0-BC42-453E-A609-14BBB3A1A151}"/>
              </a:ext>
            </a:extLst>
          </p:cNvPr>
          <p:cNvSpPr/>
          <p:nvPr/>
        </p:nvSpPr>
        <p:spPr>
          <a:xfrm>
            <a:off x="6096000" y="2340528"/>
            <a:ext cx="4205681" cy="394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1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1474330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592" y="2566742"/>
            <a:ext cx="4069992" cy="4046075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sr-Cyrl-RS" sz="1800" b="1" dirty="0">
                <a:solidFill>
                  <a:srgbClr val="A50021"/>
                </a:solidFill>
              </a:rPr>
              <a:t>ЕЛЕКТРОЕНЕРГЕТИКА</a:t>
            </a:r>
          </a:p>
          <a:p>
            <a:pPr lvl="1">
              <a:lnSpc>
                <a:spcPct val="100000"/>
              </a:lnSpc>
            </a:pPr>
            <a:r>
              <a:rPr lang="sr-Cyrl-RS" sz="1800" b="1" dirty="0">
                <a:solidFill>
                  <a:srgbClr val="A50021"/>
                </a:solidFill>
              </a:rPr>
              <a:t>РАЧУНАРСКО И СОФТВЕРСКО ИНЖЕЊЕРСТВО</a:t>
            </a:r>
          </a:p>
          <a:p>
            <a:pPr lvl="1">
              <a:lnSpc>
                <a:spcPct val="100000"/>
              </a:lnSpc>
            </a:pPr>
            <a:r>
              <a:rPr lang="sr-Cyrl-RS" sz="1800" b="1" dirty="0">
                <a:solidFill>
                  <a:srgbClr val="A50021"/>
                </a:solidFill>
              </a:rPr>
              <a:t>МЕХАТРОНИКА </a:t>
            </a:r>
          </a:p>
          <a:p>
            <a:pPr lvl="1">
              <a:lnSpc>
                <a:spcPct val="100000"/>
              </a:lnSpc>
            </a:pPr>
            <a:r>
              <a:rPr lang="sr-Cyrl-RS" sz="1800" b="1" dirty="0">
                <a:solidFill>
                  <a:srgbClr val="A50021"/>
                </a:solidFill>
              </a:rPr>
              <a:t>ИНФОРМАЦИОНЕ ТЕХНОЛОГИЈЕ</a:t>
            </a:r>
          </a:p>
          <a:p>
            <a:pPr lvl="1">
              <a:lnSpc>
                <a:spcPct val="100000"/>
              </a:lnSpc>
            </a:pPr>
            <a:r>
              <a:rPr lang="sr-Cyrl-RS" sz="1800" b="1" dirty="0">
                <a:solidFill>
                  <a:srgbClr val="A50021"/>
                </a:solidFill>
              </a:rPr>
              <a:t>ИНЖЕЊЕРСКИ МЕНАЏМЕНТ</a:t>
            </a:r>
          </a:p>
          <a:p>
            <a:pPr lvl="1">
              <a:lnSpc>
                <a:spcPct val="100000"/>
              </a:lnSpc>
            </a:pPr>
            <a:r>
              <a:rPr lang="sr-Cyrl-RS" sz="1800" b="1" dirty="0">
                <a:solidFill>
                  <a:srgbClr val="A50021"/>
                </a:solidFill>
              </a:rPr>
              <a:t>ИНФОРМАЦИОНЕ ТЕХНОЛОГИЈЕ У МАШИНСТВУ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082F-4567-4706-B3C9-5D76AF618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47"/>
          <a:stretch/>
        </p:blipFill>
        <p:spPr>
          <a:xfrm>
            <a:off x="436096" y="2465073"/>
            <a:ext cx="3811369" cy="3424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77FE2EB-BD77-4562-8064-A8FB5B94336E}"/>
              </a:ext>
            </a:extLst>
          </p:cNvPr>
          <p:cNvSpPr txBox="1">
            <a:spLocks/>
          </p:cNvSpPr>
          <p:nvPr/>
        </p:nvSpPr>
        <p:spPr>
          <a:xfrm>
            <a:off x="3745523" y="1206323"/>
            <a:ext cx="7712889" cy="1474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ОСНОВНЕ СТУДИЈЕ</a:t>
            </a: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АКАДЕМСКЕ </a:t>
            </a:r>
            <a:r>
              <a:rPr lang="sr-Cyrl-RS" sz="2800" b="1" cap="none" spc="50" dirty="0">
                <a:ln w="0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    </a:t>
            </a:r>
            <a:r>
              <a:rPr lang="sr-Cyrl-RS" sz="2800" b="1" cap="none" spc="50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СТРУКОВНЕ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488986-CF44-4F8D-BA8F-7DD87FE1593F}"/>
              </a:ext>
            </a:extLst>
          </p:cNvPr>
          <p:cNvSpPr txBox="1">
            <a:spLocks/>
          </p:cNvSpPr>
          <p:nvPr/>
        </p:nvSpPr>
        <p:spPr>
          <a:xfrm>
            <a:off x="8137298" y="2566742"/>
            <a:ext cx="3695472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r-Cyrl-RS" sz="1800" b="1" dirty="0">
                <a:solidFill>
                  <a:schemeClr val="accent4">
                    <a:lumMod val="50000"/>
                  </a:schemeClr>
                </a:solidFill>
              </a:rPr>
              <a:t>ЕЛЕКТРОТЕХНИКА И РАЧУНАРСТВО</a:t>
            </a:r>
          </a:p>
          <a:p>
            <a:pPr>
              <a:lnSpc>
                <a:spcPct val="100000"/>
              </a:lnSpc>
            </a:pPr>
            <a:r>
              <a:rPr lang="sr-Cyrl-RS" sz="1800" b="1" dirty="0">
                <a:solidFill>
                  <a:schemeClr val="accent4">
                    <a:lumMod val="50000"/>
                  </a:schemeClr>
                </a:solidFill>
              </a:rPr>
              <a:t>МАШИНСТВО И ИНЖЕЊЕРСКА ИНФОРМАТИКА</a:t>
            </a:r>
          </a:p>
          <a:p>
            <a:pPr>
              <a:lnSpc>
                <a:spcPct val="100000"/>
              </a:lnSpc>
            </a:pPr>
            <a:r>
              <a:rPr lang="sr-Cyrl-RS" sz="1800" b="1" dirty="0">
                <a:solidFill>
                  <a:schemeClr val="accent4">
                    <a:lumMod val="50000"/>
                  </a:schemeClr>
                </a:solidFill>
              </a:rPr>
              <a:t>ИНФОРМАЦИОНЕ ТЕХНОЛОГИЈЕ</a:t>
            </a:r>
          </a:p>
          <a:p>
            <a:pPr>
              <a:lnSpc>
                <a:spcPct val="100000"/>
              </a:lnSpc>
            </a:pPr>
            <a:r>
              <a:rPr lang="sr-Cyrl-RS" sz="1800" b="1" dirty="0">
                <a:solidFill>
                  <a:schemeClr val="accent4">
                    <a:lumMod val="50000"/>
                  </a:schemeClr>
                </a:solidFill>
              </a:rPr>
              <a:t>ПРОИЗВОДНИ И ЕКОЛОШКИ МЕНАЏМЕНТ</a:t>
            </a:r>
          </a:p>
          <a:p>
            <a:pPr>
              <a:lnSpc>
                <a:spcPct val="100000"/>
              </a:lnSpc>
            </a:pPr>
            <a:r>
              <a:rPr lang="sr-Cyrl-RS" sz="1800" b="1" dirty="0">
                <a:solidFill>
                  <a:schemeClr val="accent4">
                    <a:lumMod val="50000"/>
                  </a:schemeClr>
                </a:solidFill>
              </a:rPr>
              <a:t>ГРАФИЧКА ТЕХНИКА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25B6EC-BA7E-4267-86C2-436557839464}"/>
              </a:ext>
            </a:extLst>
          </p:cNvPr>
          <p:cNvSpPr/>
          <p:nvPr/>
        </p:nvSpPr>
        <p:spPr>
          <a:xfrm>
            <a:off x="4538444" y="2952925"/>
            <a:ext cx="2843868" cy="855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88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1474330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377" y="3471667"/>
            <a:ext cx="4929586" cy="795750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sr-Cyrl-RS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ЕЛЕКТРОЕНЕРГЕТИКА</a:t>
            </a:r>
            <a:r>
              <a:rPr lang="sr-Cyrl-RS" sz="1100" b="1" dirty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sr-Cyrl-RS" sz="900" b="1" i="1" dirty="0">
                <a:solidFill>
                  <a:srgbClr val="800000"/>
                </a:solidFill>
              </a:rPr>
              <a:t>Звање:</a:t>
            </a:r>
            <a:r>
              <a:rPr lang="sr-Cyrl-RS" sz="900" b="1" i="1" dirty="0"/>
              <a:t> Дипломирани инжењер електротехнике и рачунарства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sr-Cyrl-RS" sz="900" b="1" i="1" dirty="0">
                <a:solidFill>
                  <a:srgbClr val="800000"/>
                </a:solidFill>
              </a:rPr>
              <a:t>Пријемни испит: </a:t>
            </a:r>
            <a:r>
              <a:rPr lang="sr-Cyrl-RS" sz="900" b="1" i="1" dirty="0"/>
              <a:t>МАТЕМАТИКА или ФИЗИКА или ОСНОВЕ ЕЛЕКТРОТЕХНИКЕ</a:t>
            </a:r>
            <a:endParaRPr lang="sr-Cyrl-RS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sr-Cyrl-RS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7FE2EB-BD77-4562-8064-A8FB5B94336E}"/>
              </a:ext>
            </a:extLst>
          </p:cNvPr>
          <p:cNvSpPr txBox="1">
            <a:spLocks/>
          </p:cNvSpPr>
          <p:nvPr/>
        </p:nvSpPr>
        <p:spPr>
          <a:xfrm>
            <a:off x="1619250" y="1335128"/>
            <a:ext cx="9544629" cy="795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4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ОСНОВНЕ  АКАДЕМСКЕ  СТУДИЈЕ </a:t>
            </a:r>
            <a:r>
              <a:rPr lang="sr-Cyrl-CS" sz="2400" b="1" dirty="0">
                <a:ln w="1905">
                  <a:noFill/>
                </a:ln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ahoma" pitchFamily="34" charset="0"/>
              </a:rPr>
              <a:t>У трајању од 4 године </a:t>
            </a:r>
            <a:r>
              <a:rPr lang="sr-Latn-CS" sz="2400" b="1" dirty="0">
                <a:ln w="1905">
                  <a:noFill/>
                </a:ln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ahoma" pitchFamily="34" charset="0"/>
              </a:rPr>
              <a:t>(</a:t>
            </a:r>
            <a:r>
              <a:rPr lang="sr-Cyrl-CS" sz="2400" b="1" dirty="0">
                <a:ln w="1905">
                  <a:noFill/>
                </a:ln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ahoma" pitchFamily="34" charset="0"/>
              </a:rPr>
              <a:t>240 ЕСПБ</a:t>
            </a:r>
            <a:r>
              <a:rPr lang="sr-Latn-CS" sz="2400" b="1" dirty="0">
                <a:ln w="1905">
                  <a:noFill/>
                </a:ln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ahoma" pitchFamily="34" charset="0"/>
              </a:rPr>
              <a:t>)</a:t>
            </a:r>
            <a:endParaRPr lang="sr-Cyrl-CS" sz="2400" b="1" dirty="0">
              <a:ln w="11430">
                <a:solidFill>
                  <a:srgbClr val="C00000"/>
                </a:solidFill>
              </a:ln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14EAC0-09DF-43B3-B7C7-D1001AE33260}"/>
              </a:ext>
            </a:extLst>
          </p:cNvPr>
          <p:cNvSpPr txBox="1">
            <a:spLocks/>
          </p:cNvSpPr>
          <p:nvPr/>
        </p:nvSpPr>
        <p:spPr>
          <a:xfrm>
            <a:off x="1022050" y="2185058"/>
            <a:ext cx="9488654" cy="982619"/>
          </a:xfrm>
          <a:prstGeom prst="rect">
            <a:avLst/>
          </a:prstGeom>
          <a:solidFill>
            <a:srgbClr val="00B0F0"/>
          </a:solidFill>
          <a:ln>
            <a:solidFill>
              <a:srgbClr val="80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РАЧУНАРСКО И СОФТВЕРСКО ИНЖЕЊЕРСТВО</a:t>
            </a:r>
            <a:endParaRPr lang="sr-Cyrl-RS" sz="2600" b="1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1800" b="1" i="1" dirty="0">
                <a:solidFill>
                  <a:srgbClr val="800000"/>
                </a:solidFill>
              </a:rPr>
              <a:t>Звање:</a:t>
            </a:r>
            <a:r>
              <a:rPr lang="sr-Cyrl-RS" sz="1800" b="1" i="1" dirty="0"/>
              <a:t> Дипломирани инжењер електротехнике и рачунарства 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1800" b="1" i="1" dirty="0">
                <a:solidFill>
                  <a:srgbClr val="800000"/>
                </a:solidFill>
              </a:rPr>
              <a:t>Пријемни испит: </a:t>
            </a:r>
            <a:r>
              <a:rPr lang="sr-Cyrl-RS" sz="1800" b="1" i="1" dirty="0"/>
              <a:t>МАТЕМАТИКА или ИНФОРМАТИКА или ОСНОВЕ ЕЛЕКТРОТЕХНИКЕ</a:t>
            </a:r>
            <a:endParaRPr lang="sr-Cyrl-R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r-Cyrl-R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020F0DA-CB44-4BA4-AE65-36A16777D211}"/>
              </a:ext>
            </a:extLst>
          </p:cNvPr>
          <p:cNvSpPr txBox="1">
            <a:spLocks/>
          </p:cNvSpPr>
          <p:nvPr/>
        </p:nvSpPr>
        <p:spPr>
          <a:xfrm>
            <a:off x="719346" y="3471667"/>
            <a:ext cx="4929586" cy="79575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МЕХАТРОНИКА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900" b="1" i="1" dirty="0">
                <a:solidFill>
                  <a:srgbClr val="800000"/>
                </a:solidFill>
              </a:rPr>
              <a:t>Звање:</a:t>
            </a:r>
            <a:r>
              <a:rPr lang="sr-Cyrl-RS" sz="900" b="1" i="1" dirty="0"/>
              <a:t> Дипломирани инжењер мехатронике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900" b="1" i="1" dirty="0">
                <a:solidFill>
                  <a:srgbClr val="800000"/>
                </a:solidFill>
              </a:rPr>
              <a:t>Пријемни испит: </a:t>
            </a:r>
            <a:r>
              <a:rPr lang="sr-Cyrl-RS" sz="900" b="1" i="1" dirty="0"/>
              <a:t>МАТЕМАТИКА или ФИЗИКА или ОСНОВЕ ЕЛЕКТРОТЕХНИКЕ</a:t>
            </a:r>
            <a:endParaRPr lang="sr-Cyrl-RS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r-Cyrl-RS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557CD7-762E-451B-8039-0860CF28E465}"/>
              </a:ext>
            </a:extLst>
          </p:cNvPr>
          <p:cNvSpPr txBox="1">
            <a:spLocks/>
          </p:cNvSpPr>
          <p:nvPr/>
        </p:nvSpPr>
        <p:spPr>
          <a:xfrm>
            <a:off x="719346" y="4571407"/>
            <a:ext cx="4904419" cy="688608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1100" b="1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ИНФОРМАЦИОНЕ ТЕХНОЛОГИЈЕ</a:t>
            </a:r>
            <a:endParaRPr lang="sr-Cyrl-RS" sz="1100" b="1">
              <a:solidFill>
                <a:srgbClr val="002060"/>
              </a:solidFill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900" b="1" i="1">
                <a:solidFill>
                  <a:srgbClr val="800000"/>
                </a:solidFill>
              </a:rPr>
              <a:t>Звање:</a:t>
            </a:r>
            <a:r>
              <a:rPr lang="sr-Cyrl-RS" sz="900" b="1" i="1"/>
              <a:t> Дипломирани инжењер информационих технологија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900" b="1" i="1">
                <a:solidFill>
                  <a:srgbClr val="800000"/>
                </a:solidFill>
              </a:rPr>
              <a:t>Пријемни испит: </a:t>
            </a:r>
            <a:r>
              <a:rPr lang="sr-Cyrl-RS" sz="900" b="1" i="1"/>
              <a:t>МАТЕМАТИКА или ИНФОРМАТИКА</a:t>
            </a:r>
            <a:endParaRPr lang="sr-Cyrl-RS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E8D913-BF5E-4788-8A92-5B658F623AAE}"/>
              </a:ext>
            </a:extLst>
          </p:cNvPr>
          <p:cNvSpPr txBox="1">
            <a:spLocks/>
          </p:cNvSpPr>
          <p:nvPr/>
        </p:nvSpPr>
        <p:spPr>
          <a:xfrm>
            <a:off x="5791544" y="4571407"/>
            <a:ext cx="4904419" cy="688608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ИНЖЕЊЕРСКИ МЕНАЏМЕНТ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900" b="1" i="1" dirty="0">
                <a:solidFill>
                  <a:srgbClr val="800000"/>
                </a:solidFill>
              </a:rPr>
              <a:t>Звање:</a:t>
            </a:r>
            <a:r>
              <a:rPr lang="sr-Cyrl-RS" sz="900" b="1" i="1" dirty="0"/>
              <a:t> Дипломирани инжењер менаџмента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sr-Cyrl-RS" sz="900" b="1" i="1" dirty="0">
                <a:solidFill>
                  <a:srgbClr val="800000"/>
                </a:solidFill>
              </a:rPr>
              <a:t>Пријемни испит: </a:t>
            </a:r>
            <a:r>
              <a:rPr lang="sr-Cyrl-RS" sz="900" b="1" i="1" dirty="0"/>
              <a:t>ОРГАНИЗАЦИЈА или МАТЕМАТИКА или ИНФОРМАТИКА</a:t>
            </a:r>
            <a:endParaRPr lang="sr-Cyrl-RS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6E736B-6B88-47E0-B726-64B1EC2910D1}"/>
              </a:ext>
            </a:extLst>
          </p:cNvPr>
          <p:cNvSpPr txBox="1">
            <a:spLocks/>
          </p:cNvSpPr>
          <p:nvPr/>
        </p:nvSpPr>
        <p:spPr>
          <a:xfrm>
            <a:off x="3023177" y="5711567"/>
            <a:ext cx="4904419" cy="625522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None/>
            </a:pPr>
            <a:r>
              <a:rPr lang="sr-Cyrl-RS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ИНФОРМАЦИОНЕ ТЕХНОЛОГИЈЕ У МАШИНСТВУ</a:t>
            </a:r>
            <a:endParaRPr lang="sr-Cyrl-RS" sz="1100" b="1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sr-Cyrl-RS" sz="900" b="1" i="1" dirty="0">
                <a:solidFill>
                  <a:srgbClr val="800000"/>
                </a:solidFill>
              </a:rPr>
              <a:t>Звање:</a:t>
            </a:r>
            <a:r>
              <a:rPr lang="sr-Cyrl-RS" sz="900" b="1" i="1" dirty="0"/>
              <a:t> Инжењер машинства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sr-Cyrl-RS" sz="900" b="1" i="1" dirty="0">
                <a:solidFill>
                  <a:srgbClr val="800000"/>
                </a:solidFill>
              </a:rPr>
              <a:t>Пријемни испит: </a:t>
            </a:r>
            <a:r>
              <a:rPr lang="sr-Cyrl-RS" sz="900" b="1" i="1" dirty="0"/>
              <a:t>МАТЕМАТИКА или ИНФОРМАТИКА</a:t>
            </a:r>
            <a:endParaRPr lang="sr-Cyrl-RS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CC739D-BA32-434B-83BF-FCA606AA7994}"/>
              </a:ext>
            </a:extLst>
          </p:cNvPr>
          <p:cNvSpPr txBox="1">
            <a:spLocks/>
          </p:cNvSpPr>
          <p:nvPr/>
        </p:nvSpPr>
        <p:spPr>
          <a:xfrm>
            <a:off x="904606" y="5326333"/>
            <a:ext cx="9488654" cy="39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16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ОСНОВНЕ  АКАДЕМСКЕ  СТУДИЈЕ </a:t>
            </a:r>
            <a:r>
              <a:rPr lang="sr-Cyrl-CS" sz="1600" b="1" dirty="0">
                <a:ln w="1905">
                  <a:noFill/>
                </a:ln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ahoma" pitchFamily="34" charset="0"/>
              </a:rPr>
              <a:t>У трајању од 3 године </a:t>
            </a:r>
            <a:r>
              <a:rPr lang="sr-Latn-CS" sz="1600" b="1" dirty="0">
                <a:ln w="1905">
                  <a:noFill/>
                </a:ln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ahoma" pitchFamily="34" charset="0"/>
              </a:rPr>
              <a:t>(</a:t>
            </a:r>
            <a:r>
              <a:rPr lang="sr-Cyrl-CS" sz="1600" b="1" dirty="0">
                <a:ln w="1905">
                  <a:noFill/>
                </a:ln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ahoma" pitchFamily="34" charset="0"/>
              </a:rPr>
              <a:t>180 ЕСПБ</a:t>
            </a:r>
            <a:r>
              <a:rPr lang="sr-Latn-CS" sz="1600" b="1" dirty="0">
                <a:ln w="1905">
                  <a:noFill/>
                </a:ln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ahoma" pitchFamily="34" charset="0"/>
              </a:rPr>
              <a:t>)</a:t>
            </a:r>
            <a:endParaRPr lang="sr-Cyrl-CS" sz="1600" b="1" dirty="0">
              <a:ln w="11430">
                <a:solidFill>
                  <a:srgbClr val="C00000"/>
                </a:solidFill>
              </a:ln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/>
            <a:endParaRPr lang="sr-Cyrl-RS" sz="1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01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1474330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7FE2EB-BD77-4562-8064-A8FB5B94336E}"/>
              </a:ext>
            </a:extLst>
          </p:cNvPr>
          <p:cNvSpPr txBox="1">
            <a:spLocks/>
          </p:cNvSpPr>
          <p:nvPr/>
        </p:nvSpPr>
        <p:spPr>
          <a:xfrm>
            <a:off x="2634143" y="1206323"/>
            <a:ext cx="8824270" cy="1474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00000"/>
              </a:lnSpc>
            </a:pPr>
            <a:r>
              <a:rPr lang="sr-Cyrl-RS" sz="2800" b="1" dirty="0">
                <a:solidFill>
                  <a:srgbClr val="0070C0"/>
                </a:solidFill>
              </a:rPr>
              <a:t>РАЧУНАРСКО И СОФТВЕРСКО ИНЖЕЊЕРСТВО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0432CA-2DE0-4F7E-AD81-56311F9BE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1797072"/>
            <a:ext cx="11550316" cy="506092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чунарска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техника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1998.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године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прв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генерација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студената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Рачунарско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инжењерство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sr-Cyrl-R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Преко 400 дипломираних студената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sr-Latn-R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http://csl.ftn.kg.ac.rs/csl-zajednica/alumni/</a:t>
            </a:r>
            <a:r>
              <a:rPr lang="sr-Cyrl-R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база дипломаца и тренутног запослења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r-Latn-R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Рачунарско</a:t>
            </a:r>
            <a:r>
              <a:rPr lang="sr-Latn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sr-Latn-R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софтверско</a:t>
            </a:r>
            <a:r>
              <a:rPr lang="sr-Latn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инжењерство</a:t>
            </a:r>
            <a:r>
              <a:rPr lang="sr-Latn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2021.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прв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генерација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студената</a:t>
            </a:r>
            <a:endParaRPr lang="sr-Cyrl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 наставни план, акредитација 2020,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http://www.ftn.kg.ac.rs/akreditacija2020</a:t>
            </a:r>
            <a:endParaRPr lang="sr-Cyrl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sr-Cyrl-R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Савремене области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Велика пословна перспектива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Cyrl-R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sr-Cyrl-R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једно од најперспективнијих занимања данашњице</a:t>
            </a:r>
          </a:p>
          <a:p>
            <a:pPr marL="1257300" lvl="2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sr-Cyrl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Једно од најплаћенијих занимања данашњице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01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1474330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7FE2EB-BD77-4562-8064-A8FB5B94336E}"/>
              </a:ext>
            </a:extLst>
          </p:cNvPr>
          <p:cNvSpPr txBox="1">
            <a:spLocks/>
          </p:cNvSpPr>
          <p:nvPr/>
        </p:nvSpPr>
        <p:spPr>
          <a:xfrm>
            <a:off x="2634143" y="1206323"/>
            <a:ext cx="8824270" cy="1474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00000"/>
              </a:lnSpc>
            </a:pPr>
            <a:r>
              <a:rPr lang="sr-Cyrl-RS" sz="2800" b="1" dirty="0">
                <a:solidFill>
                  <a:srgbClr val="0070C0"/>
                </a:solidFill>
              </a:rPr>
              <a:t>РАЧУНАРСКО И СОФТВЕРСКО ИНЖЕЊЕРСТВО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0432CA-2DE0-4F7E-AD81-56311F9BE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8140"/>
            <a:ext cx="10820400" cy="486093"/>
          </a:xfrm>
        </p:spPr>
        <p:txBody>
          <a:bodyPr/>
          <a:lstStyle/>
          <a:p>
            <a:pPr marL="0" indent="0" algn="ctr">
              <a:buNone/>
            </a:pPr>
            <a:r>
              <a:rPr lang="sr-Cyrl-RS" b="1" dirty="0"/>
              <a:t>Знања и вештине које се стичу током студирања</a:t>
            </a:r>
          </a:p>
          <a:p>
            <a:endParaRPr lang="en-US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23A1516-D636-4CC6-A373-E9973DE15F34}"/>
              </a:ext>
            </a:extLst>
          </p:cNvPr>
          <p:cNvSpPr txBox="1">
            <a:spLocks/>
          </p:cNvSpPr>
          <p:nvPr/>
        </p:nvSpPr>
        <p:spPr>
          <a:xfrm>
            <a:off x="288758" y="2465748"/>
            <a:ext cx="5807242" cy="422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b="1" dirty="0"/>
              <a:t>Рачунарско инжењерство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r-Cyrl-RS" b="1" dirty="0"/>
          </a:p>
          <a:p>
            <a:pPr algn="just"/>
            <a:r>
              <a:rPr lang="sr-Cyrl-RS" sz="2000" dirty="0"/>
              <a:t>Архитектура рачунара</a:t>
            </a:r>
          </a:p>
          <a:p>
            <a:pPr algn="just"/>
            <a:r>
              <a:rPr lang="sr-Cyrl-RS" sz="2000" dirty="0"/>
              <a:t>Логичко пројектовање рачунара</a:t>
            </a:r>
          </a:p>
          <a:p>
            <a:pPr algn="just"/>
            <a:r>
              <a:rPr lang="sr-Cyrl-RS" sz="2000" dirty="0"/>
              <a:t>Организација рачунарских система</a:t>
            </a:r>
          </a:p>
          <a:p>
            <a:pPr algn="just"/>
            <a:r>
              <a:rPr lang="sr-Cyrl-RS" sz="2000" dirty="0" err="1"/>
              <a:t>Микроконтролерски</a:t>
            </a:r>
            <a:r>
              <a:rPr lang="sr-Cyrl-RS" sz="2000" dirty="0"/>
              <a:t> системи</a:t>
            </a:r>
          </a:p>
          <a:p>
            <a:pPr algn="just"/>
            <a:r>
              <a:rPr lang="sr-Cyrl-RS" sz="2000" dirty="0"/>
              <a:t>Пројектовање дигиталних система</a:t>
            </a:r>
          </a:p>
          <a:p>
            <a:pPr algn="just"/>
            <a:r>
              <a:rPr lang="sr-Cyrl-RS" sz="2000" dirty="0"/>
              <a:t>Дигитална обрада сигнала</a:t>
            </a:r>
          </a:p>
          <a:p>
            <a:pPr algn="just"/>
            <a:r>
              <a:rPr lang="sr-Cyrl-RS" sz="2000" dirty="0"/>
              <a:t>Паралелни рачунарски системи</a:t>
            </a:r>
          </a:p>
          <a:p>
            <a:pPr algn="just"/>
            <a:r>
              <a:rPr lang="sr-Cyrl-RS" sz="2000" dirty="0"/>
              <a:t>Управљачки рачунарски системи</a:t>
            </a:r>
            <a:endParaRPr lang="sr-Cyrl-R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73AEF5C-661A-49F9-9A87-0E9BC5BC6311}"/>
              </a:ext>
            </a:extLst>
          </p:cNvPr>
          <p:cNvSpPr txBox="1">
            <a:spLocks/>
          </p:cNvSpPr>
          <p:nvPr/>
        </p:nvSpPr>
        <p:spPr>
          <a:xfrm>
            <a:off x="6037680" y="2374233"/>
            <a:ext cx="5929120" cy="4288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b="1" dirty="0"/>
              <a:t>Софтверско инжењерство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r-Cyrl-RS" b="1" dirty="0"/>
          </a:p>
          <a:p>
            <a:pPr algn="just"/>
            <a:r>
              <a:rPr lang="sr-Cyrl-RS" sz="2000" dirty="0"/>
              <a:t>Структурно програмирање</a:t>
            </a:r>
          </a:p>
          <a:p>
            <a:pPr algn="just"/>
            <a:r>
              <a:rPr lang="sr-Cyrl-RS" sz="2000" dirty="0"/>
              <a:t>Објектно орјентисано програмирање</a:t>
            </a:r>
          </a:p>
          <a:p>
            <a:pPr algn="just"/>
            <a:r>
              <a:rPr lang="sr-Cyrl-RS" sz="2000" dirty="0"/>
              <a:t>Базе података</a:t>
            </a:r>
          </a:p>
          <a:p>
            <a:pPr algn="just"/>
            <a:r>
              <a:rPr lang="sr-Cyrl-RS" sz="2000" dirty="0"/>
              <a:t>Оперативни системи</a:t>
            </a:r>
          </a:p>
          <a:p>
            <a:pPr algn="just"/>
            <a:r>
              <a:rPr lang="sr-Cyrl-RS" sz="2000" dirty="0"/>
              <a:t>Софтверско инжењерство</a:t>
            </a:r>
          </a:p>
          <a:p>
            <a:pPr algn="just"/>
            <a:r>
              <a:rPr lang="sr-Cyrl-RS" sz="2000" dirty="0"/>
              <a:t>Визуелно програмирање</a:t>
            </a:r>
          </a:p>
          <a:p>
            <a:pPr algn="just"/>
            <a:r>
              <a:rPr lang="sr-Cyrl-RS" sz="2000" dirty="0"/>
              <a:t>Интернет програмирање</a:t>
            </a:r>
          </a:p>
          <a:p>
            <a:pPr algn="just"/>
            <a:r>
              <a:rPr lang="sr-Cyrl-RS" sz="2000" dirty="0"/>
              <a:t>Програмирање мобилних апликација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E84B91-0695-421E-8FA3-7D6FE565ADC9}"/>
              </a:ext>
            </a:extLst>
          </p:cNvPr>
          <p:cNvSpPr/>
          <p:nvPr/>
        </p:nvSpPr>
        <p:spPr>
          <a:xfrm>
            <a:off x="288758" y="2374233"/>
            <a:ext cx="5701135" cy="4227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88068-DCE0-44FB-B015-B456FD448BC8}"/>
              </a:ext>
            </a:extLst>
          </p:cNvPr>
          <p:cNvSpPr/>
          <p:nvPr/>
        </p:nvSpPr>
        <p:spPr>
          <a:xfrm>
            <a:off x="6037680" y="2374233"/>
            <a:ext cx="5929120" cy="4227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18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1474330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7FE2EB-BD77-4562-8064-A8FB5B94336E}"/>
              </a:ext>
            </a:extLst>
          </p:cNvPr>
          <p:cNvSpPr txBox="1">
            <a:spLocks/>
          </p:cNvSpPr>
          <p:nvPr/>
        </p:nvSpPr>
        <p:spPr>
          <a:xfrm>
            <a:off x="2634143" y="1206323"/>
            <a:ext cx="8824270" cy="1474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00000"/>
              </a:lnSpc>
            </a:pPr>
            <a:r>
              <a:rPr lang="sr-Cyrl-RS" sz="2800" b="1" dirty="0">
                <a:solidFill>
                  <a:srgbClr val="0070C0"/>
                </a:solidFill>
              </a:rPr>
              <a:t>РАЧУНАРСКО И СОФТВЕРСКО ИНЖЕЊЕРСТВО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0432CA-2DE0-4F7E-AD81-56311F9BE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06" y="2244815"/>
            <a:ext cx="4431632" cy="4252238"/>
          </a:xfrm>
        </p:spPr>
        <p:txBody>
          <a:bodyPr numCol="1">
            <a:normAutofit lnSpcReduction="1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CS" b="0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Телеком Србија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E</a:t>
            </a:r>
            <a:r>
              <a:rPr lang="sr-Cyrl-CS" b="0" i="0" dirty="0" err="1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лектропривреда</a:t>
            </a:r>
            <a:r>
              <a:rPr lang="sr-Cyrl-CS" b="0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 Србије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FCA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Srbija</a:t>
            </a:r>
            <a:endParaRPr lang="en-US" b="0" i="0" dirty="0">
              <a:solidFill>
                <a:srgbClr val="333333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Humanity Inc.</a:t>
            </a:r>
            <a:endParaRPr lang="sr-Cyrl-RS" b="0" i="0" dirty="0">
              <a:solidFill>
                <a:srgbClr val="333333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Institut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 “Mihajlo Pupin”</a:t>
            </a:r>
            <a:endParaRPr lang="sr-Cyrl-RS" b="0" i="0" dirty="0">
              <a:solidFill>
                <a:srgbClr val="333333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STAX Technologies</a:t>
            </a:r>
            <a:endParaRPr lang="sr-Cyrl-RS" b="0" i="0" dirty="0">
              <a:solidFill>
                <a:srgbClr val="333333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Fujitsu Siemens</a:t>
            </a:r>
            <a:endParaRPr lang="sr-Cyrl-RS" b="0" i="0" dirty="0">
              <a:solidFill>
                <a:srgbClr val="333333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r-Cyrl-CS" b="0" i="0" dirty="0">
              <a:solidFill>
                <a:srgbClr val="333333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C2A78-AFA8-44EA-A792-259EE89F22E1}"/>
              </a:ext>
            </a:extLst>
          </p:cNvPr>
          <p:cNvSpPr txBox="1"/>
          <p:nvPr/>
        </p:nvSpPr>
        <p:spPr>
          <a:xfrm>
            <a:off x="3048000" y="17042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Cyrl-RS" b="1" dirty="0"/>
              <a:t>Могућности запослења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AA7CC4-CD9E-4671-AEB6-919B75602FD9}"/>
              </a:ext>
            </a:extLst>
          </p:cNvPr>
          <p:cNvSpPr txBox="1"/>
          <p:nvPr/>
        </p:nvSpPr>
        <p:spPr>
          <a:xfrm>
            <a:off x="5297789" y="2214729"/>
            <a:ext cx="3445158" cy="4372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E</a:t>
            </a:r>
            <a:r>
              <a:rPr lang="sr-Cyrl-CS" sz="2400" b="0" i="0" dirty="0" err="1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лектроват</a:t>
            </a:r>
            <a:endParaRPr lang="sr-Cyrl-CS" sz="2400" b="0" i="0" dirty="0">
              <a:solidFill>
                <a:srgbClr val="333333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Veriest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endParaRPr lang="sr-Cyrl-RS" sz="2400" b="0" i="0" dirty="0">
              <a:solidFill>
                <a:srgbClr val="333333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Vtool</a:t>
            </a:r>
            <a:endParaRPr lang="en-US" sz="2400" b="0" i="0" dirty="0">
              <a:solidFill>
                <a:srgbClr val="333333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RT-RK </a:t>
            </a:r>
            <a:endParaRPr lang="sr-Cyrl-RS" sz="2400" b="0" i="0" dirty="0">
              <a:solidFill>
                <a:srgbClr val="333333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33"/>
                </a:solidFill>
                <a:latin typeface="+mj-lt"/>
                <a:ea typeface="Cambria" panose="02040503050406030204" pitchFamily="18" charset="0"/>
              </a:rPr>
              <a:t>Comtrade</a:t>
            </a:r>
            <a:endParaRPr lang="sr-Cyrl-RS" sz="2400" dirty="0">
              <a:solidFill>
                <a:srgbClr val="333333"/>
              </a:solidFill>
              <a:latin typeface="+mj-lt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33"/>
                </a:solidFill>
                <a:latin typeface="+mj-lt"/>
                <a:ea typeface="Cambria" panose="02040503050406030204" pitchFamily="18" charset="0"/>
              </a:rPr>
              <a:t>Quantox</a:t>
            </a:r>
            <a:endParaRPr lang="en-US" sz="2400" b="0" i="0" dirty="0">
              <a:solidFill>
                <a:srgbClr val="333333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TelNet</a:t>
            </a:r>
            <a:endParaRPr lang="en-US" sz="2400" b="0" i="0" dirty="0">
              <a:solidFill>
                <a:srgbClr val="333333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Sve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ostale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 IT 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kompanije</a:t>
            </a:r>
            <a:endParaRPr lang="en-US" sz="2000" b="1" i="0" dirty="0">
              <a:solidFill>
                <a:srgbClr val="0070C0"/>
              </a:solidFill>
              <a:effectLst/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247FE-3957-4779-AE14-DD26C4E28460}"/>
              </a:ext>
            </a:extLst>
          </p:cNvPr>
          <p:cNvSpPr txBox="1"/>
          <p:nvPr/>
        </p:nvSpPr>
        <p:spPr>
          <a:xfrm>
            <a:off x="8899464" y="2202403"/>
            <a:ext cx="2851600" cy="2238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FTN PARTNERI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Oracle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Cambria" panose="02040503050406030204" pitchFamily="18" charset="0"/>
              </a:rPr>
              <a:t>Microsoft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  <a:ea typeface="Cambria" panose="02040503050406030204" pitchFamily="18" charset="0"/>
              </a:rPr>
              <a:t>Huawei</a:t>
            </a:r>
          </a:p>
        </p:txBody>
      </p:sp>
    </p:spTree>
    <p:extLst>
      <p:ext uri="{BB962C8B-B14F-4D97-AF65-F5344CB8AC3E}">
        <p14:creationId xmlns:p14="http://schemas.microsoft.com/office/powerpoint/2010/main" val="1762090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1474330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7FE2EB-BD77-4562-8064-A8FB5B94336E}"/>
              </a:ext>
            </a:extLst>
          </p:cNvPr>
          <p:cNvSpPr txBox="1">
            <a:spLocks/>
          </p:cNvSpPr>
          <p:nvPr/>
        </p:nvSpPr>
        <p:spPr>
          <a:xfrm>
            <a:off x="2634143" y="1206323"/>
            <a:ext cx="8824270" cy="1474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00000"/>
              </a:lnSpc>
            </a:pPr>
            <a:r>
              <a:rPr lang="sr-Cyrl-RS" sz="2800" b="1" dirty="0">
                <a:solidFill>
                  <a:srgbClr val="0070C0"/>
                </a:solidFill>
              </a:rPr>
              <a:t>РАЧУНАРСКО И СОФТВЕРСКО ИНЖЕЊЕРСТВО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0432CA-2DE0-4F7E-AD81-56311F9BE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73443"/>
            <a:ext cx="10820400" cy="4387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b="1" dirty="0"/>
              <a:t>Наши у индустрији</a:t>
            </a:r>
            <a:endParaRPr lang="en-US" b="1" dirty="0"/>
          </a:p>
          <a:p>
            <a:pPr marL="0" indent="0">
              <a:buNone/>
            </a:pPr>
            <a:endParaRPr lang="sr-Cyrl-RS" b="1" dirty="0"/>
          </a:p>
          <a:p>
            <a:r>
              <a:rPr lang="sr-Cyrl-RS" dirty="0"/>
              <a:t>Данијел Петровић – </a:t>
            </a:r>
            <a:r>
              <a:rPr lang="en-US" dirty="0"/>
              <a:t>COO at </a:t>
            </a:r>
            <a:r>
              <a:rPr lang="en-US" dirty="0" err="1"/>
              <a:t>Quantox</a:t>
            </a:r>
            <a:r>
              <a:rPr lang="en-US" dirty="0"/>
              <a:t> technology</a:t>
            </a:r>
          </a:p>
          <a:p>
            <a:r>
              <a:rPr lang="sr-Cyrl-RS" dirty="0"/>
              <a:t>Адам </a:t>
            </a:r>
            <a:r>
              <a:rPr lang="sr-Cyrl-RS" dirty="0" err="1"/>
              <a:t>Достанић</a:t>
            </a:r>
            <a:r>
              <a:rPr lang="sr-Cyrl-RS" dirty="0"/>
              <a:t> - </a:t>
            </a:r>
            <a:r>
              <a:rPr lang="en-US" dirty="0"/>
              <a:t>Founder and Project Manager at ADAM IT Consultancy</a:t>
            </a:r>
            <a:endParaRPr lang="sr-Cyrl-RS" dirty="0"/>
          </a:p>
          <a:p>
            <a:r>
              <a:rPr lang="sr-Cyrl-RS" dirty="0"/>
              <a:t>Славиша Милијановић - </a:t>
            </a:r>
            <a:r>
              <a:rPr lang="en-US" dirty="0"/>
              <a:t>Founder &amp; CEO at </a:t>
            </a:r>
            <a:r>
              <a:rPr lang="en-US" dirty="0" err="1"/>
              <a:t>Telekod</a:t>
            </a:r>
            <a:endParaRPr lang="en-US" dirty="0"/>
          </a:p>
          <a:p>
            <a:r>
              <a:rPr lang="sr-Cyrl-RS" dirty="0"/>
              <a:t>Владе Максимовић - </a:t>
            </a:r>
            <a:r>
              <a:rPr lang="en-US" dirty="0"/>
              <a:t>Technical Lead at </a:t>
            </a:r>
            <a:r>
              <a:rPr lang="en-US" dirty="0" err="1"/>
              <a:t>Seavus</a:t>
            </a:r>
            <a:endParaRPr lang="sr-Cyrl-RS" dirty="0"/>
          </a:p>
          <a:p>
            <a:r>
              <a:rPr lang="sr-Cyrl-RS" dirty="0"/>
              <a:t>Иван Милетић – </a:t>
            </a:r>
            <a:r>
              <a:rPr lang="en-US" dirty="0" err="1"/>
              <a:t>Comtrade</a:t>
            </a:r>
            <a:r>
              <a:rPr lang="en-US" dirty="0"/>
              <a:t>, </a:t>
            </a:r>
            <a:r>
              <a:rPr lang="sr-Cyrl-RS" dirty="0"/>
              <a:t>Чачак, </a:t>
            </a:r>
            <a:r>
              <a:rPr lang="en-US" dirty="0"/>
              <a:t>head of frontend solutions</a:t>
            </a:r>
          </a:p>
          <a:p>
            <a:r>
              <a:rPr lang="sr-Cyrl-RS" dirty="0"/>
              <a:t>Марко Ацовић - </a:t>
            </a:r>
            <a:r>
              <a:rPr lang="en-US" dirty="0"/>
              <a:t>Digital Verification Engineer at </a:t>
            </a:r>
            <a:r>
              <a:rPr lang="en-US" dirty="0" err="1"/>
              <a:t>Chipglobe</a:t>
            </a:r>
            <a:endParaRPr lang="en-US" dirty="0"/>
          </a:p>
          <a:p>
            <a:r>
              <a:rPr lang="sr-Cyrl-RS" dirty="0"/>
              <a:t>Филип </a:t>
            </a:r>
            <a:r>
              <a:rPr lang="sr-Cyrl-RS" dirty="0" err="1"/>
              <a:t>Вранешевић</a:t>
            </a:r>
            <a:r>
              <a:rPr lang="sr-Cyrl-RS" dirty="0"/>
              <a:t> - </a:t>
            </a:r>
            <a:r>
              <a:rPr lang="en-US" dirty="0"/>
              <a:t>Senior Software Developer at </a:t>
            </a:r>
            <a:r>
              <a:rPr lang="en-US" dirty="0" err="1"/>
              <a:t>Basiq</a:t>
            </a:r>
            <a:endParaRPr lang="en-US" dirty="0"/>
          </a:p>
          <a:p>
            <a:r>
              <a:rPr lang="sr-Cyrl-RS" dirty="0"/>
              <a:t>Јован Анђелић - </a:t>
            </a:r>
            <a:r>
              <a:rPr lang="en-US" dirty="0"/>
              <a:t>System engineer at </a:t>
            </a:r>
            <a:r>
              <a:rPr lang="en-US" dirty="0" err="1"/>
              <a:t>Vucomm</a:t>
            </a:r>
            <a:r>
              <a:rPr lang="en-US" dirty="0"/>
              <a:t> doo</a:t>
            </a:r>
            <a:r>
              <a:rPr lang="sr-Cyrl-RS" dirty="0"/>
              <a:t>, </a:t>
            </a:r>
            <a:r>
              <a:rPr lang="en-US" dirty="0"/>
              <a:t>Huawei</a:t>
            </a:r>
            <a:endParaRPr lang="sr-Cyrl-RS" dirty="0"/>
          </a:p>
          <a:p>
            <a:endParaRPr lang="sr-Cyrl-RS" dirty="0"/>
          </a:p>
          <a:p>
            <a:r>
              <a:rPr lang="sr-Cyrl-RS" dirty="0"/>
              <a:t>И још много других успешних инжењера</a:t>
            </a:r>
          </a:p>
          <a:p>
            <a:r>
              <a:rPr lang="sr-Cyrl-RS" b="1" dirty="0"/>
              <a:t>ВИ СТЕ СЛЕДЕЋИ</a:t>
            </a:r>
            <a:r>
              <a:rPr lang="sr-Cyrl-R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69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1237</TotalTime>
  <Words>865</Words>
  <Application>Microsoft Office PowerPoint</Application>
  <PresentationFormat>Widescreen</PresentationFormat>
  <Paragraphs>210</Paragraphs>
  <Slides>15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Tahoma</vt:lpstr>
      <vt:lpstr>Wingdings</vt:lpstr>
      <vt:lpstr>Vapor Trail</vt:lpstr>
      <vt:lpstr>Факултет техничких наука                    у Чачку </vt:lpstr>
      <vt:lpstr>Факултет техничких наука у Чачку</vt:lpstr>
      <vt:lpstr>Факултет техничких наука у Чачку</vt:lpstr>
      <vt:lpstr>Факултет техничких наука у Чачку</vt:lpstr>
      <vt:lpstr>Факултет техничких наука у Чачку</vt:lpstr>
      <vt:lpstr>Факултет техничких наука у Чачку</vt:lpstr>
      <vt:lpstr>Факултет техничких наука у Чачку</vt:lpstr>
      <vt:lpstr>Факултет техничких наука у Чачку</vt:lpstr>
      <vt:lpstr>Факултет техничких наука у Чачку</vt:lpstr>
      <vt:lpstr>Факултет техничких наука у Чачку</vt:lpstr>
      <vt:lpstr>Факултет техничких наука у Чачку</vt:lpstr>
      <vt:lpstr>Факултет техничких наука у Чачку</vt:lpstr>
      <vt:lpstr>Факултет техничких наука у Чачку</vt:lpstr>
      <vt:lpstr>Факултет техничких наука у Чачку</vt:lpstr>
      <vt:lpstr>Факултет техничких наука  у Чачку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Natasa</dc:creator>
  <cp:lastModifiedBy>Zeljko Jovanovic</cp:lastModifiedBy>
  <cp:revision>175</cp:revision>
  <dcterms:created xsi:type="dcterms:W3CDTF">2021-02-10T11:38:46Z</dcterms:created>
  <dcterms:modified xsi:type="dcterms:W3CDTF">2022-02-19T10:51:07Z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